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7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479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7488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03223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390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9557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48840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9288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57586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027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2095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97131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71DD81-3981-4676-8135-C15463BD3EA2}" type="datetimeFigureOut">
              <a:rPr lang="sl-SI" smtClean="0"/>
              <a:t>11. 01. 2026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028E42-38F3-48C7-85E0-0E8FE9BC87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98545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1B8430A-8133-2784-E434-1739888658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err="1"/>
              <a:t>Malloc</a:t>
            </a:r>
            <a:endParaRPr lang="sl-SI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70F0073A-B633-4171-BD62-077C7E9F58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/>
              <a:t>Seminar pri predmetu SPO</a:t>
            </a:r>
          </a:p>
          <a:p>
            <a:r>
              <a:rPr lang="sl-SI" dirty="0"/>
              <a:t>Jaka Furlan, 3. letnik IŠRM</a:t>
            </a:r>
          </a:p>
        </p:txBody>
      </p:sp>
    </p:spTree>
    <p:extLst>
      <p:ext uri="{BB962C8B-B14F-4D97-AF65-F5344CB8AC3E}">
        <p14:creationId xmlns:p14="http://schemas.microsoft.com/office/powerpoint/2010/main" val="161021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42C25E5-92A8-FB67-CB2C-47744F4E9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Osnove </a:t>
            </a:r>
            <a:r>
              <a:rPr lang="sl-SI" dirty="0" err="1"/>
              <a:t>malloc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BCD63A7-88C2-B7E0-B5BC-CD122CADF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err="1"/>
              <a:t>stdlib.h</a:t>
            </a:r>
            <a:endParaRPr lang="sl-SI" dirty="0"/>
          </a:p>
          <a:p>
            <a:r>
              <a:rPr lang="en-US" dirty="0"/>
              <a:t>void *malloc( </a:t>
            </a:r>
            <a:r>
              <a:rPr lang="en-US" dirty="0" err="1"/>
              <a:t>size_t</a:t>
            </a:r>
            <a:r>
              <a:rPr lang="en-US" dirty="0"/>
              <a:t> size ); </a:t>
            </a:r>
            <a:endParaRPr lang="sl-SI" dirty="0"/>
          </a:p>
          <a:p>
            <a:r>
              <a:rPr lang="sl-SI" dirty="0"/>
              <a:t>dodeliti </a:t>
            </a:r>
            <a:r>
              <a:rPr lang="sl-SI" dirty="0" err="1"/>
              <a:t>neinicializiran</a:t>
            </a:r>
            <a:r>
              <a:rPr lang="sl-SI" dirty="0"/>
              <a:t> blok spomina dane velikosti v bajtih</a:t>
            </a:r>
          </a:p>
          <a:p>
            <a:r>
              <a:rPr lang="sl-SI" dirty="0"/>
              <a:t> </a:t>
            </a:r>
            <a:r>
              <a:rPr lang="sl-SI" dirty="0" err="1"/>
              <a:t>void</a:t>
            </a:r>
            <a:r>
              <a:rPr lang="sl-SI" dirty="0"/>
              <a:t> </a:t>
            </a:r>
            <a:r>
              <a:rPr lang="sl-SI" dirty="0" err="1"/>
              <a:t>free</a:t>
            </a:r>
            <a:r>
              <a:rPr lang="sl-SI" dirty="0"/>
              <a:t>( </a:t>
            </a:r>
            <a:r>
              <a:rPr lang="sl-SI" dirty="0" err="1"/>
              <a:t>void</a:t>
            </a:r>
            <a:r>
              <a:rPr lang="sl-SI" dirty="0"/>
              <a:t> *</a:t>
            </a:r>
            <a:r>
              <a:rPr lang="sl-SI" dirty="0" err="1"/>
              <a:t>ptr</a:t>
            </a:r>
            <a:r>
              <a:rPr lang="sl-SI" dirty="0"/>
              <a:t> );</a:t>
            </a:r>
          </a:p>
          <a:p>
            <a:r>
              <a:rPr lang="sl-SI" dirty="0"/>
              <a:t>Kaj se zgodi če kličemo </a:t>
            </a:r>
            <a:r>
              <a:rPr lang="sl-SI" dirty="0" err="1"/>
              <a:t>malloc</a:t>
            </a:r>
            <a:r>
              <a:rPr lang="sl-SI" dirty="0"/>
              <a:t>(0) ?</a:t>
            </a:r>
          </a:p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77363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89D048A-DCBC-A8CC-6500-91798B764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Implementacije </a:t>
            </a:r>
            <a:r>
              <a:rPr lang="sl-SI" dirty="0" err="1"/>
              <a:t>malloc</a:t>
            </a:r>
            <a:endParaRPr lang="sl-SI" dirty="0"/>
          </a:p>
        </p:txBody>
      </p:sp>
      <p:pic>
        <p:nvPicPr>
          <p:cNvPr id="14" name="Označba mesta slike 13">
            <a:extLst>
              <a:ext uri="{FF2B5EF4-FFF2-40B4-BE49-F238E27FC236}">
                <a16:creationId xmlns:a16="http://schemas.microsoft.com/office/drawing/2014/main" id="{00DC7A98-4919-3CFC-49D3-D299939D5E0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" b="36"/>
          <a:stretch>
            <a:fillRect/>
          </a:stretch>
        </p:blipFill>
        <p:spPr>
          <a:xfrm>
            <a:off x="3257513" y="1627584"/>
            <a:ext cx="5522119" cy="4060031"/>
          </a:xfrm>
        </p:spPr>
      </p:pic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63508269-D286-7B0E-0873-4BB9E34C5A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14303" indent="-214303">
              <a:buFont typeface="Arial" panose="020B0604020202020204" pitchFamily="34" charset="0"/>
              <a:buChar char="•"/>
            </a:pPr>
            <a:r>
              <a:rPr lang="sl-SI" dirty="0"/>
              <a:t>GNU C </a:t>
            </a:r>
            <a:r>
              <a:rPr lang="sl-SI" dirty="0" err="1"/>
              <a:t>malloc</a:t>
            </a:r>
            <a:r>
              <a:rPr lang="sl-SI" dirty="0"/>
              <a:t> / </a:t>
            </a:r>
            <a:r>
              <a:rPr lang="sl-SI" dirty="0" err="1"/>
              <a:t>ptmalloc</a:t>
            </a:r>
            <a:endParaRPr lang="sl-SI" dirty="0"/>
          </a:p>
          <a:p>
            <a:pPr marL="214303" indent="-214303">
              <a:buFont typeface="Arial" panose="020B0604020202020204" pitchFamily="34" charset="0"/>
              <a:buChar char="•"/>
            </a:pPr>
            <a:r>
              <a:rPr lang="sl-SI" dirty="0"/>
              <a:t>Jason Evans: </a:t>
            </a:r>
            <a:r>
              <a:rPr lang="sl-SI" dirty="0" err="1"/>
              <a:t>jemalloc</a:t>
            </a:r>
            <a:endParaRPr lang="sl-SI" dirty="0"/>
          </a:p>
          <a:p>
            <a:pPr marL="214303" indent="-214303">
              <a:buFont typeface="Arial" panose="020B0604020202020204" pitchFamily="34" charset="0"/>
              <a:buChar char="•"/>
            </a:pPr>
            <a:r>
              <a:rPr lang="sl-SI" dirty="0"/>
              <a:t>Google: </a:t>
            </a:r>
            <a:r>
              <a:rPr lang="sl-SI" dirty="0" err="1"/>
              <a:t>tcmalloc</a:t>
            </a:r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55426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FAEE0C-68D3-60D4-38A7-06F1DF4D0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Delovanje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AE19E82-7BC9-D4B1-CD9D-6D19CFF66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Vodimo zapis porabljenih delov spomina</a:t>
            </a:r>
          </a:p>
          <a:p>
            <a:r>
              <a:rPr lang="sl-SI" dirty="0"/>
              <a:t>Sistemski klici: brk, </a:t>
            </a:r>
            <a:r>
              <a:rPr lang="sl-SI" dirty="0" err="1"/>
              <a:t>sbrk</a:t>
            </a:r>
            <a:r>
              <a:rPr lang="sl-SI" dirty="0"/>
              <a:t>, </a:t>
            </a:r>
            <a:r>
              <a:rPr lang="sl-SI" dirty="0" err="1"/>
              <a:t>mmap</a:t>
            </a:r>
            <a:endParaRPr lang="sl-SI" dirty="0"/>
          </a:p>
          <a:p>
            <a:r>
              <a:rPr lang="sl-SI" dirty="0"/>
              <a:t>Optimizacije </a:t>
            </a:r>
          </a:p>
        </p:txBody>
      </p:sp>
    </p:spTree>
    <p:extLst>
      <p:ext uri="{BB962C8B-B14F-4D97-AF65-F5344CB8AC3E}">
        <p14:creationId xmlns:p14="http://schemas.microsoft.com/office/powerpoint/2010/main" val="2129191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83D6DEC-DAB0-95DE-11AC-7568594CF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GLIBC </a:t>
            </a:r>
            <a:r>
              <a:rPr lang="sl-SI" dirty="0" err="1"/>
              <a:t>malloc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B3D787F-111B-C3B6-186C-28E0DBD42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dirty="0"/>
              <a:t>Arena:</a:t>
            </a:r>
          </a:p>
          <a:p>
            <a:pPr lvl="1"/>
            <a:r>
              <a:rPr lang="sl-SI" dirty="0"/>
              <a:t>Do nje dostopa ena ali več niti – potrebna ključavnica (</a:t>
            </a:r>
            <a:r>
              <a:rPr lang="sl-SI" dirty="0" err="1"/>
              <a:t>mutex</a:t>
            </a:r>
            <a:r>
              <a:rPr lang="sl-SI" dirty="0"/>
              <a:t>)</a:t>
            </a:r>
          </a:p>
          <a:p>
            <a:pPr lvl="1"/>
            <a:r>
              <a:rPr lang="sl-SI" dirty="0"/>
              <a:t>Povezani seznami prostih skupkov – koši (optimizacija)</a:t>
            </a:r>
          </a:p>
          <a:p>
            <a:pPr lvl="1"/>
            <a:r>
              <a:rPr lang="sl-SI" dirty="0"/>
              <a:t>Referenca na morebitno naslednjo areno</a:t>
            </a:r>
          </a:p>
          <a:p>
            <a:pPr lvl="1"/>
            <a:r>
              <a:rPr lang="sl-SI" dirty="0" err="1"/>
              <a:t>Main</a:t>
            </a:r>
            <a:r>
              <a:rPr lang="sl-SI" dirty="0"/>
              <a:t> arena</a:t>
            </a:r>
          </a:p>
          <a:p>
            <a:r>
              <a:rPr lang="sl-SI" dirty="0"/>
              <a:t>Kopica (</a:t>
            </a:r>
            <a:r>
              <a:rPr lang="sl-SI" dirty="0" err="1"/>
              <a:t>Heap</a:t>
            </a:r>
            <a:r>
              <a:rPr lang="sl-SI" dirty="0"/>
              <a:t>):</a:t>
            </a:r>
          </a:p>
          <a:p>
            <a:pPr lvl="1"/>
            <a:r>
              <a:rPr lang="sl-SI" dirty="0"/>
              <a:t>Neprekinjen kos spomina</a:t>
            </a:r>
          </a:p>
          <a:p>
            <a:pPr lvl="1"/>
            <a:r>
              <a:rPr lang="sl-SI" dirty="0"/>
              <a:t>Razdeljena na skupke</a:t>
            </a:r>
          </a:p>
          <a:p>
            <a:pPr lvl="1"/>
            <a:r>
              <a:rPr lang="sl-SI" dirty="0"/>
              <a:t>Pripada natanko eni areni</a:t>
            </a:r>
          </a:p>
        </p:txBody>
      </p:sp>
    </p:spTree>
    <p:extLst>
      <p:ext uri="{BB962C8B-B14F-4D97-AF65-F5344CB8AC3E}">
        <p14:creationId xmlns:p14="http://schemas.microsoft.com/office/powerpoint/2010/main" val="3333416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4E8E23-F795-4BBA-0FD5-D4EE30A64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GLIBC </a:t>
            </a:r>
            <a:br>
              <a:rPr lang="sl-SI" dirty="0"/>
            </a:br>
            <a:r>
              <a:rPr lang="sl-SI" dirty="0" err="1"/>
              <a:t>malloc</a:t>
            </a:r>
            <a:endParaRPr lang="sl-SI" dirty="0"/>
          </a:p>
        </p:txBody>
      </p:sp>
      <p:pic>
        <p:nvPicPr>
          <p:cNvPr id="4" name="Slika 3" descr="Slika, ki vsebuje besede besedilo, posnetek zaslona, programska oprema&#10;&#10;Vsebina, ustvarjena z UI, morda ni pravilna.">
            <a:extLst>
              <a:ext uri="{FF2B5EF4-FFF2-40B4-BE49-F238E27FC236}">
                <a16:creationId xmlns:a16="http://schemas.microsoft.com/office/drawing/2014/main" id="{E773FAEA-93F3-5AD7-8054-779BFF5E9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846" y="365126"/>
            <a:ext cx="5372567" cy="612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14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5489D90-B3B2-6459-29DD-0F9CE33B7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GLIBC </a:t>
            </a:r>
            <a:r>
              <a:rPr lang="sl-SI" dirty="0" err="1"/>
              <a:t>malloc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4A72FB5-69A6-2B28-FA0F-D22616D1B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Skupek (</a:t>
            </a:r>
            <a:r>
              <a:rPr lang="sl-SI" dirty="0" err="1"/>
              <a:t>Chunk</a:t>
            </a:r>
            <a:r>
              <a:rPr lang="sl-SI" dirty="0"/>
              <a:t>):</a:t>
            </a:r>
          </a:p>
          <a:p>
            <a:pPr lvl="1"/>
            <a:r>
              <a:rPr lang="sl-SI" dirty="0"/>
              <a:t>Ovojnica okoli spomina, ki ga aplikacija dejansko uporablja</a:t>
            </a:r>
          </a:p>
          <a:p>
            <a:pPr lvl="1"/>
            <a:r>
              <a:rPr lang="sl-SI" dirty="0"/>
              <a:t>Dodeljen aplikaciji ali sproščen (predan v last </a:t>
            </a:r>
            <a:r>
              <a:rPr lang="sl-SI" dirty="0" err="1"/>
              <a:t>glibc</a:t>
            </a:r>
            <a:r>
              <a:rPr lang="sl-SI" dirty="0"/>
              <a:t>)</a:t>
            </a:r>
          </a:p>
          <a:p>
            <a:pPr lvl="1"/>
            <a:r>
              <a:rPr lang="sl-SI" dirty="0"/>
              <a:t>Se povezuje s sosednjimi skupki v večje</a:t>
            </a:r>
          </a:p>
          <a:p>
            <a:pPr lvl="1"/>
            <a:r>
              <a:rPr lang="sl-SI" dirty="0"/>
              <a:t>Pripadajo natanko eni kopici in eni areni</a:t>
            </a:r>
          </a:p>
          <a:p>
            <a:r>
              <a:rPr lang="sl-SI" dirty="0"/>
              <a:t>Spomin (</a:t>
            </a:r>
            <a:r>
              <a:rPr lang="sl-SI" dirty="0" err="1"/>
              <a:t>Memory</a:t>
            </a:r>
            <a:r>
              <a:rPr lang="sl-SI" dirty="0"/>
              <a:t>):</a:t>
            </a:r>
          </a:p>
          <a:p>
            <a:pPr lvl="1"/>
            <a:r>
              <a:rPr lang="sl-SI" dirty="0"/>
              <a:t>Kos spomina s katerim lahko aplikacija upravlja</a:t>
            </a:r>
          </a:p>
          <a:p>
            <a:pPr lvl="1"/>
            <a:endParaRPr lang="sl-SI" dirty="0"/>
          </a:p>
          <a:p>
            <a:pPr lvl="1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98420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AF821B-3BF6-CEFE-4CA7-37559506C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GLIB </a:t>
            </a:r>
            <a:r>
              <a:rPr lang="sl-SI" dirty="0" err="1"/>
              <a:t>malloc</a:t>
            </a:r>
            <a:r>
              <a:rPr lang="sl-SI" dirty="0"/>
              <a:t> – koši (</a:t>
            </a:r>
            <a:r>
              <a:rPr lang="sl-SI" dirty="0" err="1"/>
              <a:t>bins</a:t>
            </a:r>
            <a:r>
              <a:rPr lang="sl-SI" dirty="0"/>
              <a:t>)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F344305-B204-9614-50C0-FF31810A0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dirty="0" err="1"/>
              <a:t>Tcache</a:t>
            </a:r>
            <a:r>
              <a:rPr lang="sl-SI" dirty="0"/>
              <a:t>:</a:t>
            </a:r>
          </a:p>
          <a:p>
            <a:pPr lvl="1"/>
            <a:r>
              <a:rPr lang="sl-SI" dirty="0"/>
              <a:t>En za vsako nit</a:t>
            </a:r>
          </a:p>
          <a:p>
            <a:pPr lvl="1"/>
            <a:endParaRPr lang="sl-SI" dirty="0"/>
          </a:p>
          <a:p>
            <a:r>
              <a:rPr lang="sl-SI" dirty="0"/>
              <a:t>Hitri koši (</a:t>
            </a:r>
            <a:r>
              <a:rPr lang="sl-SI" dirty="0" err="1"/>
              <a:t>Fast</a:t>
            </a:r>
            <a:r>
              <a:rPr lang="sl-SI" dirty="0"/>
              <a:t> </a:t>
            </a:r>
            <a:r>
              <a:rPr lang="sl-SI" dirty="0" err="1"/>
              <a:t>bins</a:t>
            </a:r>
            <a:r>
              <a:rPr lang="sl-SI" dirty="0"/>
              <a:t>):</a:t>
            </a:r>
          </a:p>
          <a:p>
            <a:pPr lvl="1"/>
            <a:r>
              <a:rPr lang="sl-SI" dirty="0"/>
              <a:t>Majhni skupki enakih velikosti</a:t>
            </a:r>
          </a:p>
          <a:p>
            <a:pPr lvl="1"/>
            <a:r>
              <a:rPr lang="sl-SI" dirty="0"/>
              <a:t>Skupkov ne združujemo – hitrost</a:t>
            </a:r>
          </a:p>
          <a:p>
            <a:pPr lvl="1"/>
            <a:r>
              <a:rPr lang="sl-SI" dirty="0"/>
              <a:t>Po potrebi iz teh košev skupke prestavimo v druge koše</a:t>
            </a:r>
          </a:p>
          <a:p>
            <a:r>
              <a:rPr lang="sl-SI" dirty="0"/>
              <a:t>Neurejeni koš (</a:t>
            </a:r>
            <a:r>
              <a:rPr lang="sl-SI" dirty="0" err="1"/>
              <a:t>Unsorted</a:t>
            </a:r>
            <a:r>
              <a:rPr lang="sl-SI" dirty="0"/>
              <a:t> </a:t>
            </a:r>
            <a:r>
              <a:rPr lang="sl-SI" dirty="0" err="1"/>
              <a:t>bin</a:t>
            </a:r>
            <a:r>
              <a:rPr lang="sl-SI" dirty="0"/>
              <a:t>):</a:t>
            </a:r>
          </a:p>
          <a:p>
            <a:pPr lvl="1"/>
            <a:r>
              <a:rPr lang="sl-SI" dirty="0"/>
              <a:t>Ravnokar sproščeni skupki</a:t>
            </a:r>
          </a:p>
          <a:p>
            <a:pPr lvl="1"/>
            <a:r>
              <a:rPr lang="sl-SI" dirty="0"/>
              <a:t>Jih bo </a:t>
            </a:r>
            <a:r>
              <a:rPr lang="sl-SI" dirty="0" err="1"/>
              <a:t>malloc</a:t>
            </a:r>
            <a:r>
              <a:rPr lang="sl-SI" dirty="0"/>
              <a:t> združil in uredil kasneje</a:t>
            </a:r>
          </a:p>
        </p:txBody>
      </p:sp>
    </p:spTree>
    <p:extLst>
      <p:ext uri="{BB962C8B-B14F-4D97-AF65-F5344CB8AC3E}">
        <p14:creationId xmlns:p14="http://schemas.microsoft.com/office/powerpoint/2010/main" val="2420163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A9D2FE6-BA7B-CF81-1F3E-A7884FA96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GLIBC </a:t>
            </a:r>
            <a:r>
              <a:rPr lang="sl-SI" dirty="0" err="1"/>
              <a:t>malloc</a:t>
            </a:r>
            <a:r>
              <a:rPr lang="sl-SI" dirty="0"/>
              <a:t> – koši (</a:t>
            </a:r>
            <a:r>
              <a:rPr lang="sl-SI" dirty="0" err="1"/>
              <a:t>bins</a:t>
            </a:r>
            <a:r>
              <a:rPr lang="sl-SI" dirty="0"/>
              <a:t>)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6DF3BBA-A26A-B42A-E6CC-04197F181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l-SI" dirty="0"/>
              <a:t>Majhni koši (</a:t>
            </a:r>
            <a:r>
              <a:rPr lang="sl-SI" dirty="0" err="1"/>
              <a:t>Small</a:t>
            </a:r>
            <a:r>
              <a:rPr lang="sl-SI" dirty="0"/>
              <a:t> </a:t>
            </a:r>
            <a:r>
              <a:rPr lang="sl-SI" dirty="0" err="1"/>
              <a:t>bins</a:t>
            </a:r>
            <a:r>
              <a:rPr lang="sl-SI" dirty="0"/>
              <a:t>):</a:t>
            </a:r>
          </a:p>
          <a:p>
            <a:pPr lvl="1"/>
            <a:r>
              <a:rPr lang="sl-SI" dirty="0"/>
              <a:t>Manjši skupki istih velikosti (32-1008 bajtov) – 62 košev</a:t>
            </a:r>
          </a:p>
          <a:p>
            <a:pPr lvl="1"/>
            <a:r>
              <a:rPr lang="sl-SI" dirty="0"/>
              <a:t>Preden so dodani, so skupki združeni s sosednjimi</a:t>
            </a:r>
          </a:p>
          <a:p>
            <a:pPr lvl="1"/>
            <a:r>
              <a:rPr lang="sl-SI" dirty="0"/>
              <a:t>Dvojno povezan seznam (odstranjevanje iz sredine - združevanje)</a:t>
            </a:r>
          </a:p>
          <a:p>
            <a:r>
              <a:rPr lang="sl-SI" dirty="0"/>
              <a:t>Veliki koši (Large </a:t>
            </a:r>
            <a:r>
              <a:rPr lang="sl-SI" dirty="0" err="1"/>
              <a:t>bins</a:t>
            </a:r>
            <a:r>
              <a:rPr lang="sl-SI" dirty="0"/>
              <a:t>):</a:t>
            </a:r>
          </a:p>
          <a:p>
            <a:pPr lvl="1"/>
            <a:r>
              <a:rPr lang="sl-SI" dirty="0"/>
              <a:t>Večji skupki različnih velikosti ( &gt;= 1024 bajtov) – 63 košev</a:t>
            </a:r>
          </a:p>
          <a:p>
            <a:pPr lvl="1"/>
            <a:r>
              <a:rPr lang="sl-SI" dirty="0"/>
              <a:t>Ob dodelitvi, lahko skupek razbijemo na dva manjša, če je prevelik</a:t>
            </a:r>
          </a:p>
          <a:p>
            <a:pPr lvl="1"/>
            <a:r>
              <a:rPr lang="sl-SI" dirty="0"/>
              <a:t>Dvojno povezan seznam urejen po velikosti</a:t>
            </a:r>
          </a:p>
          <a:p>
            <a:pPr lvl="1"/>
            <a:r>
              <a:rPr lang="sl-SI" dirty="0"/>
              <a:t>Dodaten kazalec na naslednjo velikost</a:t>
            </a:r>
          </a:p>
        </p:txBody>
      </p:sp>
    </p:spTree>
    <p:extLst>
      <p:ext uri="{BB962C8B-B14F-4D97-AF65-F5344CB8AC3E}">
        <p14:creationId xmlns:p14="http://schemas.microsoft.com/office/powerpoint/2010/main" val="2554735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B4C7E5E-A6B1-8E2B-E07E-0F110EB34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GLIBC </a:t>
            </a:r>
            <a:r>
              <a:rPr lang="sl-SI" dirty="0" err="1"/>
              <a:t>malloc</a:t>
            </a:r>
            <a:r>
              <a:rPr lang="sl-SI" dirty="0"/>
              <a:t> – koši (</a:t>
            </a:r>
            <a:r>
              <a:rPr lang="sl-SI" dirty="0" err="1"/>
              <a:t>bins</a:t>
            </a:r>
            <a:r>
              <a:rPr lang="sl-SI" dirty="0"/>
              <a:t>)</a:t>
            </a:r>
          </a:p>
        </p:txBody>
      </p:sp>
      <p:pic>
        <p:nvPicPr>
          <p:cNvPr id="4" name="Slika 3" descr="Slika, ki vsebuje besede besedilo, posnetek zaslona, pisava, vrstica&#10;&#10;Vsebina, ustvarjena z UI, morda ni pravilna.">
            <a:extLst>
              <a:ext uri="{FF2B5EF4-FFF2-40B4-BE49-F238E27FC236}">
                <a16:creationId xmlns:a16="http://schemas.microsoft.com/office/drawing/2014/main" id="{BFE01B97-4C18-5FC1-E90E-C1A4CFF88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97" y="2475525"/>
            <a:ext cx="8489006" cy="190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02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B8E5FDB-C850-E152-F577-D5D619B6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GLIBC </a:t>
            </a:r>
            <a:r>
              <a:rPr lang="sl-SI" dirty="0" err="1"/>
              <a:t>malloc</a:t>
            </a:r>
            <a:r>
              <a:rPr lang="sl-SI" dirty="0"/>
              <a:t> - algoritem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72EF8C4-5F16-5BFE-8A02-468A11A09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85763" indent="-385763">
              <a:buFont typeface="+mj-lt"/>
              <a:buAutoNum type="arabicPeriod"/>
            </a:pPr>
            <a:r>
              <a:rPr lang="sl-SI" dirty="0"/>
              <a:t>Pregledamo </a:t>
            </a:r>
            <a:r>
              <a:rPr lang="sl-SI" dirty="0" err="1"/>
              <a:t>tcache</a:t>
            </a:r>
            <a:endParaRPr lang="sl-SI" dirty="0"/>
          </a:p>
          <a:p>
            <a:pPr marL="385763" indent="-385763">
              <a:buFont typeface="+mj-lt"/>
              <a:buAutoNum type="arabicPeriod"/>
            </a:pPr>
            <a:r>
              <a:rPr lang="sl-SI" dirty="0"/>
              <a:t>Zelo zahtevek velikosti (nad </a:t>
            </a:r>
            <a:r>
              <a:rPr lang="sl-SI" dirty="0" err="1"/>
              <a:t>mmap_treshold</a:t>
            </a:r>
            <a:r>
              <a:rPr lang="sl-SI" dirty="0"/>
              <a:t>) -&gt; </a:t>
            </a:r>
            <a:r>
              <a:rPr lang="sl-SI" dirty="0" err="1"/>
              <a:t>mmap</a:t>
            </a:r>
            <a:endParaRPr lang="sl-SI" dirty="0"/>
          </a:p>
          <a:p>
            <a:pPr marL="385763" indent="-385763">
              <a:buFont typeface="+mj-lt"/>
              <a:buAutoNum type="arabicPeriod"/>
            </a:pPr>
            <a:r>
              <a:rPr lang="sl-SI" dirty="0"/>
              <a:t>Pregledamo hitri koš.  Če </a:t>
            </a:r>
            <a:r>
              <a:rPr lang="sl-SI" dirty="0" err="1"/>
              <a:t>zadanemo</a:t>
            </a:r>
            <a:r>
              <a:rPr lang="sl-SI" dirty="0"/>
              <a:t>, s preostalimi napolnimo </a:t>
            </a:r>
            <a:r>
              <a:rPr lang="sl-SI" dirty="0" err="1"/>
              <a:t>tcache</a:t>
            </a:r>
            <a:r>
              <a:rPr lang="sl-SI" dirty="0"/>
              <a:t> (optimizacija)</a:t>
            </a:r>
          </a:p>
          <a:p>
            <a:pPr marL="385763" indent="-385763">
              <a:buFont typeface="+mj-lt"/>
              <a:buAutoNum type="arabicPeriod"/>
            </a:pPr>
            <a:r>
              <a:rPr lang="sl-SI" dirty="0"/>
              <a:t>Pregledamo mali koš. Če </a:t>
            </a:r>
            <a:r>
              <a:rPr lang="sl-SI" dirty="0" err="1"/>
              <a:t>zadanemo</a:t>
            </a:r>
            <a:r>
              <a:rPr lang="sl-SI" dirty="0"/>
              <a:t>, s preostalimi napolnimo </a:t>
            </a:r>
            <a:r>
              <a:rPr lang="sl-SI" dirty="0" err="1"/>
              <a:t>tcache</a:t>
            </a:r>
            <a:r>
              <a:rPr lang="sl-SI" dirty="0"/>
              <a:t> (optimizacija)</a:t>
            </a:r>
          </a:p>
          <a:p>
            <a:pPr marL="385763" indent="-385763">
              <a:buFont typeface="+mj-lt"/>
              <a:buAutoNum type="arabicPeriod"/>
            </a:pPr>
            <a:r>
              <a:rPr lang="sl-SI" dirty="0"/>
              <a:t>Velik zahtevek:</a:t>
            </a:r>
          </a:p>
          <a:p>
            <a:pPr lvl="1"/>
            <a:r>
              <a:rPr lang="sl-SI" dirty="0"/>
              <a:t>Združimo vse iz hitrih košev in odložimo v neurejen koš</a:t>
            </a:r>
          </a:p>
          <a:p>
            <a:pPr lvl="1"/>
            <a:r>
              <a:rPr lang="sl-SI" dirty="0"/>
              <a:t>Iz neurejenega koša preuredimo vse v majhne ali velike koše (združevanje). Če najdemo skupek prave velikosti ga vrnemo</a:t>
            </a:r>
          </a:p>
          <a:p>
            <a:pPr lvl="1"/>
            <a:r>
              <a:rPr lang="sl-SI" dirty="0"/>
              <a:t>Sicer pregledamo velike koše, po velikosti (razbijanje)</a:t>
            </a:r>
          </a:p>
          <a:p>
            <a:pPr marL="385763" indent="-385763">
              <a:buFont typeface="+mj-lt"/>
              <a:buAutoNum type="arabicPeriod"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96451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9B3409-5B31-5ED9-A985-08799FB9A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GLIBC </a:t>
            </a:r>
            <a:r>
              <a:rPr lang="sl-SI" dirty="0" err="1"/>
              <a:t>free</a:t>
            </a:r>
            <a:r>
              <a:rPr lang="sl-SI" dirty="0"/>
              <a:t> - algoritem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9192AC8-3D22-700E-7A6A-EE8482BC0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85763" indent="-385763">
              <a:buFont typeface="+mj-lt"/>
              <a:buAutoNum type="arabicPeriod"/>
            </a:pPr>
            <a:r>
              <a:rPr lang="sl-SI" dirty="0"/>
              <a:t>Preveri </a:t>
            </a:r>
            <a:r>
              <a:rPr lang="sl-SI" dirty="0" err="1"/>
              <a:t>tcache</a:t>
            </a:r>
            <a:r>
              <a:rPr lang="sl-SI" dirty="0"/>
              <a:t>, če je prost shrani tu in končaj</a:t>
            </a:r>
          </a:p>
          <a:p>
            <a:pPr marL="385763" indent="-385763">
              <a:buFont typeface="+mj-lt"/>
              <a:buAutoNum type="arabicPeriod"/>
            </a:pPr>
            <a:r>
              <a:rPr lang="sl-SI" dirty="0"/>
              <a:t>Majhen skupek odložimo v pravi majhen koš</a:t>
            </a:r>
          </a:p>
          <a:p>
            <a:pPr marL="385763" indent="-385763">
              <a:buFont typeface="+mj-lt"/>
              <a:buAutoNum type="arabicPeriod"/>
            </a:pPr>
            <a:r>
              <a:rPr lang="sl-SI" dirty="0"/>
              <a:t>Če je bil skupek dodeljen z </a:t>
            </a:r>
            <a:r>
              <a:rPr lang="sl-SI" dirty="0" err="1"/>
              <a:t>mmap</a:t>
            </a:r>
            <a:r>
              <a:rPr lang="sl-SI" dirty="0"/>
              <a:t>, ga odstrani z </a:t>
            </a:r>
            <a:r>
              <a:rPr lang="sl-SI" dirty="0" err="1"/>
              <a:t>munmap</a:t>
            </a:r>
            <a:endParaRPr lang="sl-SI" dirty="0"/>
          </a:p>
          <a:p>
            <a:pPr marL="385763" indent="-385763">
              <a:buFont typeface="+mj-lt"/>
              <a:buAutoNum type="arabicPeriod"/>
            </a:pPr>
            <a:r>
              <a:rPr lang="sl-SI" dirty="0"/>
              <a:t>Če je skupek soseden prostemu skupku ju združi</a:t>
            </a:r>
          </a:p>
          <a:p>
            <a:pPr marL="385763" indent="-385763">
              <a:buFont typeface="+mj-lt"/>
              <a:buAutoNum type="arabicPeriod"/>
            </a:pPr>
            <a:r>
              <a:rPr lang="sl-SI" dirty="0"/>
              <a:t>Če skupek ni zadnji v kopici, ga shrani v neurejen koš</a:t>
            </a:r>
          </a:p>
          <a:p>
            <a:pPr marL="385763" indent="-385763">
              <a:buFont typeface="+mj-lt"/>
              <a:buAutoNum type="arabicPeriod"/>
            </a:pPr>
            <a:r>
              <a:rPr lang="sl-SI" dirty="0"/>
              <a:t>Če je skupek dovolj velik, združimo skupke iz hitrih košev in jih odložimo v neurejenem košu.</a:t>
            </a:r>
          </a:p>
          <a:p>
            <a:pPr marL="385763" indent="-385763">
              <a:buFont typeface="+mj-lt"/>
              <a:buAutoNum type="arabicPeriod"/>
            </a:pPr>
            <a:r>
              <a:rPr lang="sl-SI" dirty="0"/>
              <a:t>Če je zadnji skupek večji od </a:t>
            </a:r>
            <a:r>
              <a:rPr lang="sl-SI" dirty="0" err="1"/>
              <a:t>trim_threshold</a:t>
            </a:r>
            <a:r>
              <a:rPr lang="sl-SI" dirty="0"/>
              <a:t> ga vrnemo OS.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83676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BA0CAA-53DF-FF20-CD0A-922344AAF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GLIBC </a:t>
            </a:r>
            <a:r>
              <a:rPr lang="sl-SI" dirty="0" err="1"/>
              <a:t>realloc</a:t>
            </a:r>
            <a:r>
              <a:rPr lang="sl-SI" dirty="0"/>
              <a:t> - algoritem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76D4CB7-3F22-18F8-0A9A-6E7128B07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Skupek ki nastal z </a:t>
            </a:r>
            <a:r>
              <a:rPr lang="sl-SI" dirty="0" err="1"/>
              <a:t>mmap</a:t>
            </a:r>
            <a:r>
              <a:rPr lang="sl-SI" dirty="0"/>
              <a:t> </a:t>
            </a:r>
            <a:r>
              <a:rPr lang="sl-SI" dirty="0" err="1"/>
              <a:t>realociramo</a:t>
            </a:r>
            <a:r>
              <a:rPr lang="sl-SI" dirty="0"/>
              <a:t> z </a:t>
            </a:r>
            <a:r>
              <a:rPr lang="sl-SI" dirty="0" err="1"/>
              <a:t>mremap</a:t>
            </a:r>
            <a:r>
              <a:rPr lang="sl-SI" dirty="0"/>
              <a:t> (ali podaljša ali nov kos)</a:t>
            </a:r>
          </a:p>
          <a:p>
            <a:r>
              <a:rPr lang="sl-SI" dirty="0"/>
              <a:t>Skupek ki je v areni:</a:t>
            </a:r>
          </a:p>
          <a:p>
            <a:pPr lvl="1"/>
            <a:r>
              <a:rPr lang="sl-SI" dirty="0"/>
              <a:t>Majhna sprememba -&gt; ni spremembe</a:t>
            </a:r>
          </a:p>
          <a:p>
            <a:pPr lvl="1"/>
            <a:r>
              <a:rPr lang="sl-SI" dirty="0"/>
              <a:t>Pri zmanjševanju razbijemo skupek na dva.</a:t>
            </a:r>
          </a:p>
          <a:p>
            <a:pPr lvl="1"/>
            <a:r>
              <a:rPr lang="sl-SI" dirty="0"/>
              <a:t>Pri povečevanju preverimo sosednji skupek, sicer </a:t>
            </a:r>
            <a:r>
              <a:rPr lang="sl-SI" dirty="0" err="1"/>
              <a:t>malloc</a:t>
            </a:r>
            <a:r>
              <a:rPr lang="sl-SI" dirty="0"/>
              <a:t> – </a:t>
            </a:r>
            <a:r>
              <a:rPr lang="sl-SI" dirty="0" err="1"/>
              <a:t>copy</a:t>
            </a:r>
            <a:r>
              <a:rPr lang="sl-SI" dirty="0"/>
              <a:t> – </a:t>
            </a:r>
            <a:r>
              <a:rPr lang="sl-SI" dirty="0" err="1"/>
              <a:t>free</a:t>
            </a:r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35428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1C218B0-B926-5C56-36D5-BBEB7E6966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/>
              <a:t>Hvala za vašo pozornost!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142A636-6473-7378-7E79-30A5C9306E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72080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Officeova 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ova 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</TotalTime>
  <Words>553</Words>
  <Application>Microsoft Office PowerPoint</Application>
  <PresentationFormat>Diaprojekcija na zaslonu (4:3)</PresentationFormat>
  <Paragraphs>82</Paragraphs>
  <Slides>14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Officeova tema</vt:lpstr>
      <vt:lpstr>Malloc</vt:lpstr>
      <vt:lpstr>Osnove malloc</vt:lpstr>
      <vt:lpstr>Implementacije malloc</vt:lpstr>
      <vt:lpstr>Delovanje</vt:lpstr>
      <vt:lpstr>GLIBC malloc</vt:lpstr>
      <vt:lpstr>GLIBC  malloc</vt:lpstr>
      <vt:lpstr>GLIBC malloc</vt:lpstr>
      <vt:lpstr>GLIB malloc – koši (bins)</vt:lpstr>
      <vt:lpstr>GLIBC malloc – koši (bins)</vt:lpstr>
      <vt:lpstr>GLIBC malloc – koši (bins)</vt:lpstr>
      <vt:lpstr>GLIBC malloc - algoritem</vt:lpstr>
      <vt:lpstr>GLIBC free - algoritem</vt:lpstr>
      <vt:lpstr>GLIBC realloc - algoritem</vt:lpstr>
      <vt:lpstr>Hvala za vašo pozornost!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Jaka Furlan</dc:creator>
  <cp:lastModifiedBy>Jaka Furlan</cp:lastModifiedBy>
  <cp:revision>51</cp:revision>
  <dcterms:created xsi:type="dcterms:W3CDTF">2026-01-11T15:27:33Z</dcterms:created>
  <dcterms:modified xsi:type="dcterms:W3CDTF">2026-01-11T20:28:35Z</dcterms:modified>
</cp:coreProperties>
</file>